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67" r:id="rId2"/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793"/>
  </p:normalViewPr>
  <p:slideViewPr>
    <p:cSldViewPr snapToGrid="0" snapToObjects="1" showGuides="1">
      <p:cViewPr varScale="1">
        <p:scale>
          <a:sx n="60" d="100"/>
          <a:sy n="60" d="100"/>
        </p:scale>
        <p:origin x="840" y="44"/>
      </p:cViewPr>
      <p:guideLst>
        <p:guide orient="horz" pos="2160"/>
        <p:guide pos="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C9540-E06D-1A44-9D49-D564B1CB4E9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E3522-3153-4D4D-A0B3-62CF766EB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6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8591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9A22C25-1CCB-674A-9C6C-D967898F72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0134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774267-5129-264E-8CAB-AA31C0853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43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2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1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92607-7324-7648-B3CB-7B1855290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8021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E459F-2AC6-5A48-AEDD-242FF994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chemeClr val="accent1"/>
              </a:buClr>
              <a:defRPr sz="3200"/>
            </a:lvl1pPr>
            <a:lvl2pPr>
              <a:buClr>
                <a:schemeClr val="accent1"/>
              </a:buClr>
              <a:defRPr sz="2800"/>
            </a:lvl2pPr>
            <a:lvl3pPr>
              <a:buClr>
                <a:schemeClr val="accent1"/>
              </a:buClr>
              <a:defRPr sz="2400"/>
            </a:lvl3pPr>
            <a:lvl4pPr>
              <a:buClr>
                <a:schemeClr val="accent1"/>
              </a:buClr>
              <a:defRPr sz="2000"/>
            </a:lvl4pPr>
            <a:lvl5pPr>
              <a:buClr>
                <a:schemeClr val="accent1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8AFCA-DBCF-C045-B34F-368071A42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348990"/>
            <a:ext cx="3932237" cy="25199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C6E262-64AC-434E-B551-71F7E2E8073B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88ED1-47F9-964C-B0D9-27E92F6C383D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17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5943D4-1E4A-134A-8099-25AF4E330B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65811"/>
            <a:ext cx="6172200" cy="5095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2867E7-8804-6F43-9BFC-837F75EE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8021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F3FD894-44A6-2D43-9280-0A98A42B6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348990"/>
            <a:ext cx="3932237" cy="25199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6836B5-A3A9-1B45-909C-AD84B131FD60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6AEB81-3916-6847-A564-EE989071BE00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1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82C47-2EC2-1B40-BEBE-8975EBB2B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" y="3114677"/>
            <a:ext cx="5876926" cy="1357311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AF310B3-B74C-C242-88AD-32D39FCFA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162" y="4643581"/>
            <a:ext cx="709136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709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01678-8CDF-E445-AF07-B882565CC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773380"/>
            <a:ext cx="9144000" cy="84365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BE3EC-FE84-F549-8F3E-1897641AC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955" y="2709111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D1FD1E-0C4E-0D4E-B611-1D2529F56059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4E3EB7-D9CC-FC48-ACB5-0888650F914D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803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" userDrawn="1">
          <p15:clr>
            <a:srgbClr val="FBAE40"/>
          </p15:clr>
        </p15:guide>
        <p15:guide id="2" orient="horz" pos="11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BF9AD-1B46-E342-AA83-4AED958A9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35" y="2702327"/>
            <a:ext cx="10515600" cy="2587943"/>
          </a:xfr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9B482A-43A0-4B4E-8A51-23E096B1A515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E19A12-867F-8F47-9FBF-6750E55E5194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4E6CD1-7118-8847-9AF1-E105679D4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773380"/>
            <a:ext cx="9144000" cy="84365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0150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330D98-7D8E-9F4F-9119-7434F6EB5B42}"/>
              </a:ext>
            </a:extLst>
          </p:cNvPr>
          <p:cNvSpPr/>
          <p:nvPr userDrawn="1"/>
        </p:nvSpPr>
        <p:spPr>
          <a:xfrm>
            <a:off x="0" y="1981200"/>
            <a:ext cx="12192000" cy="396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9B9CA-C871-BD48-A2F9-57D1BEFC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49519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8F701-6273-314B-B5A6-B438769C3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2924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97BCC7-AF52-1542-AEBD-3E9967FF79EB}"/>
              </a:ext>
            </a:extLst>
          </p:cNvPr>
          <p:cNvSpPr/>
          <p:nvPr userDrawn="1"/>
        </p:nvSpPr>
        <p:spPr>
          <a:xfrm>
            <a:off x="0" y="0"/>
            <a:ext cx="8714509" cy="16625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683CF7-3ED0-4246-BFA1-539877860832}"/>
              </a:ext>
            </a:extLst>
          </p:cNvPr>
          <p:cNvSpPr/>
          <p:nvPr userDrawn="1"/>
        </p:nvSpPr>
        <p:spPr>
          <a:xfrm>
            <a:off x="9088582" y="0"/>
            <a:ext cx="3131127" cy="16625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709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330D98-7D8E-9F4F-9119-7434F6EB5B42}"/>
              </a:ext>
            </a:extLst>
          </p:cNvPr>
          <p:cNvSpPr/>
          <p:nvPr userDrawn="1"/>
        </p:nvSpPr>
        <p:spPr>
          <a:xfrm>
            <a:off x="0" y="1981200"/>
            <a:ext cx="7703127" cy="39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9B9CA-C871-BD48-A2F9-57D1BEFC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49519"/>
            <a:ext cx="6067714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8F701-6273-314B-B5A6-B438769C3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2924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97BCC7-AF52-1542-AEBD-3E9967FF79EB}"/>
              </a:ext>
            </a:extLst>
          </p:cNvPr>
          <p:cNvSpPr/>
          <p:nvPr userDrawn="1"/>
        </p:nvSpPr>
        <p:spPr>
          <a:xfrm>
            <a:off x="0" y="0"/>
            <a:ext cx="7703127" cy="16625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8DA7D62-CF84-DE4E-B6AC-6D9E1E1919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21782" y="0"/>
            <a:ext cx="4170218" cy="59436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813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330D98-7D8E-9F4F-9119-7434F6EB5B42}"/>
              </a:ext>
            </a:extLst>
          </p:cNvPr>
          <p:cNvSpPr/>
          <p:nvPr userDrawn="1"/>
        </p:nvSpPr>
        <p:spPr>
          <a:xfrm>
            <a:off x="5292436" y="1981200"/>
            <a:ext cx="6899564" cy="396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9B9CA-C871-BD48-A2F9-57D1BEFC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086" y="1349519"/>
            <a:ext cx="5735205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8F701-6273-314B-B5A6-B438769C3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7086" y="4229244"/>
            <a:ext cx="57767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683CF7-3ED0-4246-BFA1-539877860832}"/>
              </a:ext>
            </a:extLst>
          </p:cNvPr>
          <p:cNvSpPr/>
          <p:nvPr userDrawn="1"/>
        </p:nvSpPr>
        <p:spPr>
          <a:xfrm>
            <a:off x="5292436" y="0"/>
            <a:ext cx="6927273" cy="16625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EDC91C2-5110-8C42-A8F3-5FB348CBCA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987925" cy="59436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645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1C530A-919D-304C-9122-03E40B9A3C7C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AC0C99-14D5-2743-AE5B-92FE286E0124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304DBEF-2DA2-B04C-B965-CFAE0CD0A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35" y="2702327"/>
            <a:ext cx="10515600" cy="2587943"/>
          </a:xfrm>
        </p:spPr>
        <p:txBody>
          <a:bodyPr numCol="2"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99D1B62-CF80-444D-98D2-4B57CC98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773380"/>
            <a:ext cx="9144000" cy="84365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5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EFC9A-4F28-7940-862E-0DAF00A79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708909"/>
            <a:ext cx="5157787" cy="61912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06A10-6D26-CF47-AB65-DB8534DF3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0895"/>
            <a:ext cx="5157787" cy="2768767"/>
          </a:xfrm>
        </p:spPr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ADA77-02EA-134B-A6DF-8701230BFE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708909"/>
            <a:ext cx="5183188" cy="61912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46F5C-CBE4-3B41-A1B6-157633AA0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0895"/>
            <a:ext cx="5183188" cy="2768767"/>
          </a:xfrm>
        </p:spPr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03B0EB-84B4-FC4C-8734-A2CB1BC4D6DA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B12229-A834-D642-81F4-5D3FBEAAF229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AF20324-165B-5144-A532-EC053BC64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773380"/>
            <a:ext cx="9144000" cy="84365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6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A2481-D5BE-2643-853A-E331059B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365125"/>
            <a:ext cx="111585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F76DF-AF00-4B4C-A068-7B7185F71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7" y="1825625"/>
            <a:ext cx="111585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97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9" r:id="rId5"/>
    <p:sldLayoutId id="2147483658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4" Type="http://schemas.openxmlformats.org/officeDocument/2006/relationships/hyperlink" Target="https://www.pexels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Presentation Preparation Tips: Engagement and Accessibility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800100" y="2743205"/>
            <a:ext cx="5183188" cy="619125"/>
          </a:xfrm>
        </p:spPr>
        <p:txBody>
          <a:bodyPr/>
          <a:lstStyle/>
          <a:p>
            <a:r>
              <a:rPr lang="en-US" dirty="0"/>
              <a:t>Check Accessibility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800100" y="3416031"/>
            <a:ext cx="5183188" cy="2768767"/>
          </a:xfrm>
        </p:spPr>
        <p:txBody>
          <a:bodyPr/>
          <a:lstStyle/>
          <a:p>
            <a:r>
              <a:rPr lang="en-US" dirty="0"/>
              <a:t>Add alternative text to graphic elements</a:t>
            </a:r>
          </a:p>
          <a:p>
            <a:r>
              <a:rPr lang="en-US" dirty="0"/>
              <a:t>Check page reading order</a:t>
            </a:r>
          </a:p>
          <a:p>
            <a:r>
              <a:rPr lang="en-US" dirty="0"/>
              <a:t>Run accessibility checker to fix errors.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343E06E-7650-A8B8-F574-7691A78CB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4010" y="2934368"/>
            <a:ext cx="5157787" cy="619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Fair-Use of Images (photos, illustrations, GIFS)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1709FEC0-A5F1-9695-BE91-1403A19B5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4011" y="3597415"/>
            <a:ext cx="4987890" cy="2317002"/>
          </a:xfrm>
        </p:spPr>
        <p:txBody>
          <a:bodyPr>
            <a:noAutofit/>
          </a:bodyPr>
          <a:lstStyle/>
          <a:p>
            <a:r>
              <a:rPr lang="en-US" dirty="0"/>
              <a:t>Images to use:</a:t>
            </a:r>
          </a:p>
          <a:p>
            <a:pPr lvl="1"/>
            <a:r>
              <a:rPr lang="en-US" dirty="0"/>
              <a:t>Those you own</a:t>
            </a:r>
          </a:p>
          <a:p>
            <a:pPr lvl="1"/>
            <a:r>
              <a:rPr lang="en-US" dirty="0"/>
              <a:t>Royalty-Free (sources: </a:t>
            </a:r>
            <a:r>
              <a:rPr lang="en-US" dirty="0">
                <a:hlinkClick r:id="rId3"/>
              </a:rPr>
              <a:t>Pixabay</a:t>
            </a:r>
            <a:r>
              <a:rPr lang="en-US" dirty="0"/>
              <a:t> or </a:t>
            </a:r>
            <a:r>
              <a:rPr lang="en-US" dirty="0">
                <a:hlinkClick r:id="rId4"/>
              </a:rPr>
              <a:t>Pexels</a:t>
            </a:r>
            <a:r>
              <a:rPr lang="en-US" dirty="0"/>
              <a:t>)</a:t>
            </a:r>
          </a:p>
          <a:p>
            <a:r>
              <a:rPr lang="en-US" dirty="0"/>
              <a:t>Add alternative text</a:t>
            </a:r>
          </a:p>
          <a:p>
            <a:r>
              <a:rPr lang="en-US" dirty="0"/>
              <a:t>Provide credit for all images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2660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3F87F1-0393-1544-A1B5-2E6E952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01511F-C9E3-B949-BE74-33EB1EC8F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EA0727-5092-5E4F-9477-F227C11C1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19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D9C70F-62B3-C847-B2DC-EA7C055D15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68349-4DBE-AC46-83B5-D27EA7AC3D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4A212-9057-804E-BE3C-CBE49D572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0DE05A-9DA1-AE4B-8BD4-5C000DE348F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DAAECC9-C898-6E4D-92FA-D433AE44AE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61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A3AA815-DDFA-8443-9927-1F28DF2FE7C8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84F8696-43DC-AD4A-84FE-352D2DEA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D9ED62-EA03-2846-A067-38E4B0105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5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080543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67B54-BDEE-0545-8B6E-733C429FC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8A8D9-5D85-9448-A8BE-327B2B34E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8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1372E1-72E0-5747-8BE7-6906DAE52F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Headline Treatment for Reference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A21AF7-AAA4-DA4F-85A6-3AC531B2D0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dolore.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iure</a:t>
            </a:r>
            <a:r>
              <a:rPr lang="en-US" dirty="0"/>
              <a:t>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. At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hinc</a:t>
            </a:r>
            <a:r>
              <a:rPr lang="en-US" dirty="0"/>
              <a:t> </a:t>
            </a:r>
            <a:r>
              <a:rPr lang="en-US" dirty="0" err="1"/>
              <a:t>posthac</a:t>
            </a:r>
            <a:r>
              <a:rPr lang="en-US" dirty="0"/>
              <a:t>, </a:t>
            </a:r>
            <a:r>
              <a:rPr lang="en-US" dirty="0" err="1"/>
              <a:t>sitientis</a:t>
            </a:r>
            <a:r>
              <a:rPr lang="en-US" dirty="0"/>
              <a:t> </a:t>
            </a:r>
            <a:r>
              <a:rPr lang="en-US" dirty="0" err="1"/>
              <a:t>piros</a:t>
            </a:r>
            <a:r>
              <a:rPr lang="en-US" dirty="0"/>
              <a:t> Afros. Ab </a:t>
            </a:r>
            <a:r>
              <a:rPr lang="en-US" dirty="0" err="1"/>
              <a:t>illo</a:t>
            </a:r>
            <a:r>
              <a:rPr lang="en-US" dirty="0"/>
              <a:t> tempore, ab </a:t>
            </a:r>
            <a:r>
              <a:rPr lang="en-US" dirty="0" err="1"/>
              <a:t>est</a:t>
            </a:r>
            <a:r>
              <a:rPr lang="en-US" dirty="0"/>
              <a:t> sed </a:t>
            </a:r>
            <a:r>
              <a:rPr lang="en-US" dirty="0" err="1"/>
              <a:t>immemorabili</a:t>
            </a:r>
            <a:r>
              <a:rPr lang="en-US" dirty="0"/>
              <a:t>. Sed </a:t>
            </a:r>
            <a:r>
              <a:rPr lang="en-US" dirty="0" err="1"/>
              <a:t>haec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possit</a:t>
            </a:r>
            <a:r>
              <a:rPr lang="en-US" dirty="0"/>
              <a:t> </a:t>
            </a:r>
            <a:r>
              <a:rPr lang="en-US" dirty="0" err="1"/>
              <a:t>intrepidus</a:t>
            </a:r>
            <a:r>
              <a:rPr lang="en-US" dirty="0"/>
              <a:t> </a:t>
            </a:r>
            <a:r>
              <a:rPr lang="en-US" dirty="0" err="1"/>
              <a:t>aestimare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7189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20F21-943D-4748-AE49-DC47733430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Divider Slide Sample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9A44E0-7ACE-6949-94D2-CA76F0360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94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6340600-1452-A145-9627-42510D196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Treatment for Reference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84B13D-8689-AA45-BC62-72AB8593A7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Subhead Sample</a:t>
            </a:r>
          </a:p>
        </p:txBody>
      </p:sp>
    </p:spTree>
    <p:extLst>
      <p:ext uri="{BB962C8B-B14F-4D97-AF65-F5344CB8AC3E}">
        <p14:creationId xmlns:p14="http://schemas.microsoft.com/office/powerpoint/2010/main" val="371135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79FCE1-F855-7642-B016-4B86E9DA2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72600"/>
            <a:ext cx="6067714" cy="2852737"/>
          </a:xfrm>
        </p:spPr>
        <p:txBody>
          <a:bodyPr>
            <a:normAutofit fontScale="90000"/>
          </a:bodyPr>
          <a:lstStyle/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Treatment Shown For Reference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FB61C4E-70AA-8749-9BA6-7DB80CBD1D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5A21D3B-DD73-9848-9F9E-E07376AA8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52325"/>
            <a:ext cx="6711950" cy="1119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9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2ADFF-02A0-8A4D-9661-8A8ED6017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Slide 02 Sample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1FA10-3189-B64B-BB09-7825B656C6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hinc</a:t>
            </a:r>
            <a:r>
              <a:rPr lang="en-US" dirty="0"/>
              <a:t> </a:t>
            </a:r>
            <a:r>
              <a:rPr lang="en-US" dirty="0" err="1"/>
              <a:t>posthac</a:t>
            </a:r>
            <a:r>
              <a:rPr lang="en-US" dirty="0"/>
              <a:t>, </a:t>
            </a:r>
            <a:r>
              <a:rPr lang="en-US" dirty="0" err="1"/>
              <a:t>sitientis</a:t>
            </a:r>
            <a:r>
              <a:rPr lang="en-US" dirty="0"/>
              <a:t> </a:t>
            </a:r>
            <a:r>
              <a:rPr lang="en-US" dirty="0" err="1"/>
              <a:t>piros</a:t>
            </a:r>
            <a:r>
              <a:rPr lang="en-US" dirty="0"/>
              <a:t> Afros. Donec sed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operae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A5892CC-BA97-D34D-A530-BC4FF955C9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26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F41BC-ED88-134F-A355-EB0043200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17FC05-D42F-1B44-A7B3-9A8E02B234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114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OFFICE THEME" val="PXh47T3n"/>
  <p:tag name="ARTICULATE_SLIDE_COUNT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77995"/>
      </a:accent1>
      <a:accent2>
        <a:srgbClr val="00BC70"/>
      </a:accent2>
      <a:accent3>
        <a:srgbClr val="A5A5A5"/>
      </a:accent3>
      <a:accent4>
        <a:srgbClr val="385CAD"/>
      </a:accent4>
      <a:accent5>
        <a:srgbClr val="00263A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E_1317050-24_ConferencePPT NEW  -  Read-Only" id="{386A51EE-B361-42AF-8BE1-32DFD28B4412}" vid="{D9273A7E-31E0-4ABC-80E9-E4F212F627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I.C.E.Exchange_24_ConferencePPT</Template>
  <TotalTime>4</TotalTime>
  <Words>143</Words>
  <Application>Microsoft Office PowerPoint</Application>
  <PresentationFormat>Widescreen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Presentation Preparation Tips: Engagement and Accessibility</vt:lpstr>
      <vt:lpstr>PowerPoint Presentation</vt:lpstr>
      <vt:lpstr>PowerPoint Presentation</vt:lpstr>
      <vt:lpstr>Headline Treatment for Reference</vt:lpstr>
      <vt:lpstr>Divider Slide Sample</vt:lpstr>
      <vt:lpstr>Headline Treatment for Reference</vt:lpstr>
      <vt:lpstr>Headline  Treatment Shown For Reference</vt:lpstr>
      <vt:lpstr>Divider Slide 02 Sample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Scott, Katie</dc:creator>
  <cp:lastModifiedBy>Scott, Katie</cp:lastModifiedBy>
  <cp:revision>2</cp:revision>
  <dcterms:created xsi:type="dcterms:W3CDTF">2024-06-11T20:23:58Z</dcterms:created>
  <dcterms:modified xsi:type="dcterms:W3CDTF">2024-06-11T20:28:47Z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40C5D709-71BA-42AE-87D7-7A6072940B6C</vt:lpwstr>
  </property>
  <property fmtid="{D5CDD505-2E9C-101B-9397-08002B2CF9AE}" pid="3" name="ArticulatePath">
    <vt:lpwstr>ICE_1317050-24_ConferencePPT NEW</vt:lpwstr>
  </property>
</Properties>
</file>